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7" r:id="rId3"/>
    <p:sldId id="270" r:id="rId4"/>
    <p:sldId id="282" r:id="rId5"/>
    <p:sldId id="264" r:id="rId6"/>
    <p:sldId id="283" r:id="rId7"/>
    <p:sldId id="284" r:id="rId8"/>
    <p:sldId id="273" r:id="rId9"/>
    <p:sldId id="286" r:id="rId10"/>
    <p:sldId id="287" r:id="rId11"/>
    <p:sldId id="276" r:id="rId12"/>
    <p:sldId id="285" r:id="rId13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030A0"/>
    <a:srgbClr val="CC00FF"/>
    <a:srgbClr val="CC66FF"/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658" autoAdjust="0"/>
    <p:restoredTop sz="94620" autoAdjust="0"/>
  </p:normalViewPr>
  <p:slideViewPr>
    <p:cSldViewPr>
      <p:cViewPr varScale="1">
        <p:scale>
          <a:sx n="143" d="100"/>
          <a:sy n="143" d="100"/>
        </p:scale>
        <p:origin x="972" y="114"/>
      </p:cViewPr>
      <p:guideLst>
        <p:guide orient="horz" pos="2160"/>
        <p:guide pos="2880"/>
        <p:guide orient="horz" pos="16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7" d="100"/>
          <a:sy n="87" d="100"/>
        </p:scale>
        <p:origin x="2988" y="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84A4D0-0E61-495A-BC53-6D3E7070176B}" type="datetimeFigureOut">
              <a:rPr lang="en-US" smtClean="0"/>
              <a:pPr/>
              <a:t>4/16/2024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488E79-F7EA-435C-81E4-31C91A8DEA8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0DE6F4-2AB6-45F9-9082-A181EA8B06B4}" type="datetimeFigureOut">
              <a:rPr lang="en-US" smtClean="0"/>
              <a:pPr/>
              <a:t>4/16/2024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6D6885-A504-48F6-A91A-A89B6A2DC78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6D6885-A504-48F6-A91A-A89B6A2DC78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6D6885-A504-48F6-A91A-A89B6A2DC78C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804CA-1C40-40F5-B87B-C4A8E6334431}" type="datetime1">
              <a:rPr lang="en-US" altLang="zh-TW" smtClean="0"/>
              <a:pPr/>
              <a:t>4/16/2024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6F0F5-BDB6-46F3-930F-E2DAD4401E9F}" type="datetime1">
              <a:rPr lang="en-US" altLang="zh-TW" smtClean="0"/>
              <a:pPr/>
              <a:t>4/16/2024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F05A7-D11E-4C53-87ED-3F4D39429AEA}" type="datetime1">
              <a:rPr lang="en-US" altLang="zh-TW" smtClean="0"/>
              <a:pPr/>
              <a:t>4/16/2024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905B4-F275-4C8B-8CB5-F426811FB34D}" type="datetime1">
              <a:rPr lang="en-US" altLang="zh-TW" smtClean="0"/>
              <a:pPr/>
              <a:t>4/16/2024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34D16AD-B7FF-43B6-43D2-D70DF4622C7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772400" y="0"/>
            <a:ext cx="1371600" cy="590550"/>
          </a:xfr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HK" dirty="0"/>
          </a:p>
        </p:txBody>
      </p:sp>
    </p:spTree>
    <p:extLst>
      <p:ext uri="{BB962C8B-B14F-4D97-AF65-F5344CB8AC3E}">
        <p14:creationId xmlns:p14="http://schemas.microsoft.com/office/powerpoint/2010/main" val="4110497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69881-C2D0-4857-AF86-ED976704E5CD}" type="datetime1">
              <a:rPr lang="en-US" altLang="zh-TW" smtClean="0"/>
              <a:pPr/>
              <a:t>4/16/2024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B5EA3-C370-4123-805F-B58A0867D45B}" type="datetime1">
              <a:rPr lang="en-US" altLang="zh-TW" smtClean="0"/>
              <a:pPr/>
              <a:t>4/16/2024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2B801-761D-4E88-8E3D-6F0FFD6F3E5B}" type="datetime1">
              <a:rPr lang="en-US" altLang="zh-TW" smtClean="0"/>
              <a:pPr/>
              <a:t>4/16/2024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844C1-601A-4032-A0A7-845749C3D9DD}" type="datetime1">
              <a:rPr lang="en-US" altLang="zh-TW" smtClean="0"/>
              <a:pPr/>
              <a:t>4/16/2024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F3D43-D26C-402B-9624-77250473ACE7}" type="datetime1">
              <a:rPr lang="en-US" altLang="zh-TW" smtClean="0"/>
              <a:pPr/>
              <a:t>4/16/2024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E74D2-FFAB-4766-B773-9210BD8D3089}" type="datetime1">
              <a:rPr lang="en-US" altLang="zh-TW" smtClean="0"/>
              <a:pPr/>
              <a:t>4/16/2024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03632-0052-4A91-915A-ECD23DA308CA}" type="datetime1">
              <a:rPr lang="en-US" altLang="zh-TW" smtClean="0"/>
              <a:pPr/>
              <a:t>4/16/2024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60C9E-F220-4F12-8F7D-B49C673888F5}" type="datetime1">
              <a:rPr lang="en-US" altLang="zh-TW" smtClean="0"/>
              <a:pPr/>
              <a:t>4/16/2024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60E81-FD49-4071-BDB0-D54FB2BE3912}" type="datetime1">
              <a:rPr lang="en-US" altLang="zh-TW" smtClean="0"/>
              <a:pPr/>
              <a:t>4/16/2024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52BD0-2FAF-4F07-8BA7-9050DC714D05}" type="datetime1">
              <a:rPr lang="en-US" altLang="zh-TW" smtClean="0"/>
              <a:pPr/>
              <a:t>4/16/2024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0D3E22-DF9E-4321-9DC0-CF67456648A6}" type="datetime1">
              <a:rPr lang="en-US" altLang="zh-TW" smtClean="0"/>
              <a:pPr/>
              <a:t>4/16/2024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7B84926-9919-72C2-A8B8-03FA8840300A}"/>
              </a:ext>
            </a:extLst>
          </p:cNvPr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9454" y="33339"/>
            <a:ext cx="1054546" cy="42077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73" r:id="rId13"/>
    <p:sldLayoutId id="2147483684" r:id="rId14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arketing-interactive.com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4497169"/>
            <a:ext cx="910907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zh-TW" sz="900" dirty="0">
                <a:solidFill>
                  <a:srgbClr val="CC00FF"/>
                </a:solidFill>
              </a:rPr>
              <a:t>The Spark </a:t>
            </a:r>
            <a:r>
              <a:rPr lang="en-US" altLang="zh-TW" sz="900">
                <a:solidFill>
                  <a:srgbClr val="CC00FF"/>
                </a:solidFill>
              </a:rPr>
              <a:t>Awards 2024 </a:t>
            </a:r>
            <a:r>
              <a:rPr lang="en-US" altLang="zh-TW" sz="900" dirty="0">
                <a:solidFill>
                  <a:srgbClr val="CC00FF"/>
                </a:solidFill>
              </a:rPr>
              <a:t>Hong Kong is produced by </a:t>
            </a:r>
            <a:r>
              <a:rPr lang="en-US" altLang="zh-TW" sz="900" i="1" dirty="0">
                <a:solidFill>
                  <a:srgbClr val="CC00FF"/>
                </a:solidFill>
              </a:rPr>
              <a:t>MARKETING-INTERACTIVE</a:t>
            </a:r>
            <a:r>
              <a:rPr lang="en-US" altLang="zh-TW" sz="900" dirty="0">
                <a:solidFill>
                  <a:srgbClr val="CC00FF"/>
                </a:solidFill>
              </a:rPr>
              <a:t>, a publication of Lighthouse Independent Media</a:t>
            </a:r>
            <a:br>
              <a:rPr lang="en-US" altLang="zh-TW" sz="900" dirty="0">
                <a:solidFill>
                  <a:srgbClr val="CC00FF"/>
                </a:solidFill>
              </a:rPr>
            </a:br>
            <a:r>
              <a:rPr lang="en-US" altLang="zh-TW" sz="900" dirty="0">
                <a:solidFill>
                  <a:srgbClr val="CC00FF"/>
                </a:solidFill>
              </a:rPr>
              <a:t>15/F, Golden Star Building, 20-24 Lockhart Road. </a:t>
            </a:r>
            <a:r>
              <a:rPr lang="en-US" altLang="zh-TW" sz="900" dirty="0" err="1">
                <a:solidFill>
                  <a:srgbClr val="CC00FF"/>
                </a:solidFill>
              </a:rPr>
              <a:t>Wanchai</a:t>
            </a:r>
            <a:r>
              <a:rPr lang="en-US" altLang="zh-TW" sz="900" dirty="0">
                <a:solidFill>
                  <a:srgbClr val="CC00FF"/>
                </a:solidFill>
              </a:rPr>
              <a:t>, Hong Kong</a:t>
            </a:r>
          </a:p>
          <a:p>
            <a:pPr algn="ctr"/>
            <a:r>
              <a:rPr lang="en-US" altLang="zh-TW" sz="900" dirty="0">
                <a:solidFill>
                  <a:srgbClr val="CC00FF"/>
                </a:solidFill>
              </a:rPr>
              <a:t>Tel: + 852 2861-1882   Fax: + 852 2861-1336   </a:t>
            </a:r>
            <a:r>
              <a:rPr lang="en-US" altLang="zh-TW" sz="900" dirty="0">
                <a:solidFill>
                  <a:srgbClr val="0070C0"/>
                </a:solidFill>
                <a:hlinkClick r:id="rId3"/>
              </a:rPr>
              <a:t>www.marketing-interactive.com</a:t>
            </a:r>
            <a:r>
              <a:rPr lang="en-US" altLang="zh-TW" sz="900" dirty="0">
                <a:solidFill>
                  <a:srgbClr val="0070C0"/>
                </a:solidFill>
              </a:rPr>
              <a:t> </a:t>
            </a:r>
          </a:p>
          <a:p>
            <a:pPr algn="ctr"/>
            <a:endParaRPr lang="zh-TW" altLang="en-US" sz="9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33600" y="819495"/>
            <a:ext cx="4870358" cy="1943310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0" y="3105150"/>
            <a:ext cx="9144000" cy="11025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8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j-ea"/>
                <a:cs typeface="Arial" pitchFamily="34" charset="0"/>
              </a:rPr>
              <a:t>Core Submission Document Template</a:t>
            </a:r>
            <a:br>
              <a:rPr kumimoji="0" lang="en-US" altLang="zh-TW" sz="28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j-ea"/>
                <a:cs typeface="Arial" pitchFamily="34" charset="0"/>
              </a:rPr>
            </a:br>
            <a:r>
              <a:rPr kumimoji="0" lang="en-US" altLang="zh-TW" sz="24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Media Campaign</a:t>
            </a:r>
            <a:r>
              <a:rPr kumimoji="0" lang="en-US" altLang="zh-TW" sz="2400" b="1" i="0" u="none" strike="noStrike" kern="1200" cap="none" spc="0" normalizeH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Categories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79388" y="97631"/>
            <a:ext cx="7561262" cy="529829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kumimoji="0" lang="en-US" altLang="zh-TW" sz="3200" b="1" dirty="0">
                <a:latin typeface="+mj-lt"/>
                <a:ea typeface="+mj-ea"/>
                <a:cs typeface="+mj-cs"/>
              </a:rPr>
              <a:t>Execution</a:t>
            </a:r>
            <a:endParaRPr kumimoji="0" lang="zh-TW" altLang="en-US" sz="3200" b="1" dirty="0">
              <a:latin typeface="+mj-lt"/>
              <a:ea typeface="+mj-ea"/>
              <a:cs typeface="+mj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905000" y="57150"/>
            <a:ext cx="5562600" cy="515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lnSpc>
                <a:spcPts val="1100"/>
              </a:lnSpc>
              <a:defRPr/>
            </a:pPr>
            <a:r>
              <a:rPr lang="en-US" altLang="zh-TW" sz="1000" u="sng" dirty="0">
                <a:solidFill>
                  <a:srgbClr val="7030A0"/>
                </a:solidFill>
              </a:rPr>
              <a:t>(30%) Max. 3 slides , visuals included – slide 3/3</a:t>
            </a:r>
          </a:p>
          <a:p>
            <a:pPr>
              <a:lnSpc>
                <a:spcPts val="1100"/>
              </a:lnSpc>
              <a:buFont typeface="Arial" pitchFamily="34" charset="0"/>
              <a:buChar char="•"/>
            </a:pPr>
            <a:r>
              <a:rPr lang="en-US" altLang="zh-TW" sz="1000" dirty="0">
                <a:solidFill>
                  <a:srgbClr val="7030A0"/>
                </a:solidFill>
              </a:rPr>
              <a:t> An overview of how your media thinking was implemented. </a:t>
            </a:r>
          </a:p>
          <a:p>
            <a:pPr>
              <a:lnSpc>
                <a:spcPts val="1100"/>
              </a:lnSpc>
              <a:buFont typeface="Arial" pitchFamily="34" charset="0"/>
              <a:buChar char="•"/>
            </a:pPr>
            <a:r>
              <a:rPr lang="en-US" altLang="zh-TW" sz="1000" dirty="0">
                <a:solidFill>
                  <a:srgbClr val="7030A0"/>
                </a:solidFill>
              </a:rPr>
              <a:t> The different tactics/ elements used within the campaign/project and their respective roles.</a:t>
            </a:r>
          </a:p>
        </p:txBody>
      </p:sp>
      <p:graphicFrame>
        <p:nvGraphicFramePr>
          <p:cNvPr id="9" name="Table 9"/>
          <p:cNvGraphicFramePr>
            <a:graphicFrameLocks noGrp="1"/>
          </p:cNvGraphicFramePr>
          <p:nvPr/>
        </p:nvGraphicFramePr>
        <p:xfrm>
          <a:off x="228600" y="895350"/>
          <a:ext cx="8686800" cy="403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038600">
                <a:tc>
                  <a:txBody>
                    <a:bodyPr/>
                    <a:lstStyle/>
                    <a:p>
                      <a:pPr>
                        <a:buFontTx/>
                        <a:buNone/>
                      </a:pPr>
                      <a:endParaRPr lang="zh-TW" altLang="en-US" sz="1600" b="0" i="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179388" y="97631"/>
            <a:ext cx="7561262" cy="529829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kumimoji="0" lang="en-US" altLang="zh-TW" sz="3200" b="1" dirty="0">
                <a:latin typeface="+mj-lt"/>
                <a:ea typeface="+mj-ea"/>
                <a:cs typeface="+mj-cs"/>
              </a:rPr>
              <a:t>Results</a:t>
            </a:r>
            <a:endParaRPr kumimoji="0" lang="zh-TW" altLang="en-US" sz="3200" b="1" dirty="0">
              <a:latin typeface="+mj-lt"/>
              <a:ea typeface="+mj-ea"/>
              <a:cs typeface="+mj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905000" y="57150"/>
            <a:ext cx="5562600" cy="515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lnSpc>
                <a:spcPts val="1100"/>
              </a:lnSpc>
              <a:defRPr/>
            </a:pPr>
            <a:r>
              <a:rPr lang="en-US" altLang="zh-TW" sz="1000" u="sng" dirty="0">
                <a:solidFill>
                  <a:srgbClr val="7030A0"/>
                </a:solidFill>
              </a:rPr>
              <a:t>(30%) Max. 2  slides, visuals included – slide 1/2</a:t>
            </a:r>
          </a:p>
          <a:p>
            <a:pPr>
              <a:lnSpc>
                <a:spcPts val="1100"/>
              </a:lnSpc>
              <a:buFont typeface="Arial" pitchFamily="34" charset="0"/>
              <a:buChar char="•"/>
            </a:pPr>
            <a:r>
              <a:rPr lang="en-US" altLang="zh-TW" sz="1000" dirty="0">
                <a:solidFill>
                  <a:srgbClr val="7030A0"/>
                </a:solidFill>
              </a:rPr>
              <a:t> What was the outcome? How did it deliver to your challenge? </a:t>
            </a:r>
          </a:p>
          <a:p>
            <a:pPr>
              <a:lnSpc>
                <a:spcPts val="1100"/>
              </a:lnSpc>
              <a:buFont typeface="Arial" pitchFamily="34" charset="0"/>
              <a:buChar char="•"/>
            </a:pPr>
            <a:r>
              <a:rPr lang="en-US" altLang="zh-TW" sz="1000" dirty="0">
                <a:solidFill>
                  <a:srgbClr val="7030A0"/>
                </a:solidFill>
              </a:rPr>
              <a:t> Supply any clear evidence/metrics demonstrating the performance</a:t>
            </a:r>
            <a:r>
              <a:rPr lang="en-US" altLang="zh-TW" sz="1000" dirty="0">
                <a:solidFill>
                  <a:srgbClr val="CC00FF"/>
                </a:solidFill>
              </a:rPr>
              <a:t>.</a:t>
            </a:r>
          </a:p>
        </p:txBody>
      </p:sp>
      <p:graphicFrame>
        <p:nvGraphicFramePr>
          <p:cNvPr id="5" name="Table 9"/>
          <p:cNvGraphicFramePr>
            <a:graphicFrameLocks noGrp="1"/>
          </p:cNvGraphicFramePr>
          <p:nvPr/>
        </p:nvGraphicFramePr>
        <p:xfrm>
          <a:off x="228600" y="895350"/>
          <a:ext cx="8686800" cy="403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038600">
                <a:tc>
                  <a:txBody>
                    <a:bodyPr/>
                    <a:lstStyle/>
                    <a:p>
                      <a:pPr>
                        <a:buFontTx/>
                        <a:buNone/>
                      </a:pPr>
                      <a:endParaRPr lang="zh-TW" altLang="en-US" sz="1600" b="0" i="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179388" y="97631"/>
            <a:ext cx="7561262" cy="529829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kumimoji="0" lang="en-US" altLang="zh-TW" sz="3200" b="1" dirty="0">
                <a:latin typeface="+mj-lt"/>
                <a:ea typeface="+mj-ea"/>
                <a:cs typeface="+mj-cs"/>
              </a:rPr>
              <a:t>Results</a:t>
            </a:r>
            <a:endParaRPr kumimoji="0" lang="zh-TW" altLang="en-US" sz="3200" b="1" dirty="0">
              <a:latin typeface="+mj-lt"/>
              <a:ea typeface="+mj-ea"/>
              <a:cs typeface="+mj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905000" y="57150"/>
            <a:ext cx="5562600" cy="515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lnSpc>
                <a:spcPts val="1100"/>
              </a:lnSpc>
              <a:defRPr/>
            </a:pPr>
            <a:r>
              <a:rPr lang="en-US" altLang="zh-TW" sz="1000" u="sng" dirty="0">
                <a:solidFill>
                  <a:srgbClr val="7030A0"/>
                </a:solidFill>
              </a:rPr>
              <a:t>(30%) Max. 2  slides, visuals included – slide 2/2</a:t>
            </a:r>
          </a:p>
          <a:p>
            <a:pPr>
              <a:lnSpc>
                <a:spcPts val="1100"/>
              </a:lnSpc>
              <a:buFont typeface="Arial" pitchFamily="34" charset="0"/>
              <a:buChar char="•"/>
            </a:pPr>
            <a:r>
              <a:rPr lang="en-US" altLang="zh-TW" sz="1000" dirty="0">
                <a:solidFill>
                  <a:srgbClr val="7030A0"/>
                </a:solidFill>
              </a:rPr>
              <a:t> What was the outcome? How did it deliver to your challenge? </a:t>
            </a:r>
          </a:p>
          <a:p>
            <a:pPr>
              <a:lnSpc>
                <a:spcPts val="1100"/>
              </a:lnSpc>
              <a:buFont typeface="Arial" pitchFamily="34" charset="0"/>
              <a:buChar char="•"/>
            </a:pPr>
            <a:r>
              <a:rPr lang="en-US" altLang="zh-TW" sz="1000" dirty="0">
                <a:solidFill>
                  <a:srgbClr val="7030A0"/>
                </a:solidFill>
              </a:rPr>
              <a:t> Supply any clear evidence/metrics demonstrating the performance</a:t>
            </a:r>
            <a:r>
              <a:rPr lang="en-US" altLang="zh-TW" sz="1000" dirty="0">
                <a:solidFill>
                  <a:srgbClr val="CC00FF"/>
                </a:solidFill>
              </a:rPr>
              <a:t>.</a:t>
            </a:r>
          </a:p>
        </p:txBody>
      </p:sp>
      <p:graphicFrame>
        <p:nvGraphicFramePr>
          <p:cNvPr id="5" name="Table 9"/>
          <p:cNvGraphicFramePr>
            <a:graphicFrameLocks noGrp="1"/>
          </p:cNvGraphicFramePr>
          <p:nvPr/>
        </p:nvGraphicFramePr>
        <p:xfrm>
          <a:off x="228600" y="895350"/>
          <a:ext cx="8686800" cy="403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038600">
                <a:tc>
                  <a:txBody>
                    <a:bodyPr/>
                    <a:lstStyle/>
                    <a:p>
                      <a:pPr>
                        <a:buFontTx/>
                        <a:buNone/>
                      </a:pPr>
                      <a:endParaRPr lang="zh-TW" altLang="en-US" sz="1600" b="0" i="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7010400" y="4781550"/>
            <a:ext cx="1143000" cy="1524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" name="TextBox 4"/>
          <p:cNvSpPr txBox="1">
            <a:spLocks noChangeArrowheads="1"/>
          </p:cNvSpPr>
          <p:nvPr/>
        </p:nvSpPr>
        <p:spPr bwMode="auto">
          <a:xfrm>
            <a:off x="304800" y="4622588"/>
            <a:ext cx="8534401" cy="520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1100"/>
              </a:lnSpc>
            </a:pPr>
            <a:r>
              <a:rPr lang="en-US" altLang="zh-TW" sz="1200" dirty="0">
                <a:latin typeface="Calibri" pitchFamily="34" charset="0"/>
              </a:rPr>
              <a:t>NOTE: </a:t>
            </a:r>
            <a:br>
              <a:rPr lang="en-US" altLang="zh-TW" sz="1200" dirty="0">
                <a:latin typeface="Calibri" pitchFamily="34" charset="0"/>
              </a:rPr>
            </a:br>
            <a:r>
              <a:rPr lang="en-US" altLang="zh-TW" sz="1200" dirty="0">
                <a:latin typeface="Calibri" pitchFamily="34" charset="0"/>
              </a:rPr>
              <a:t>Any specific information or content intended for judging purposes only must be clearly indicated in </a:t>
            </a:r>
            <a:r>
              <a:rPr lang="en-US" altLang="zh-TW" sz="1200" dirty="0">
                <a:solidFill>
                  <a:srgbClr val="FF0000"/>
                </a:solidFill>
                <a:latin typeface="Calibri" pitchFamily="34" charset="0"/>
              </a:rPr>
              <a:t>Red</a:t>
            </a:r>
            <a:r>
              <a:rPr lang="en-US" altLang="zh-TW" sz="1200" dirty="0">
                <a:latin typeface="Calibri" pitchFamily="34" charset="0"/>
              </a:rPr>
              <a:t>, or</a:t>
            </a:r>
            <a:r>
              <a:rPr lang="en-US" altLang="zh-TW" sz="1200" dirty="0">
                <a:solidFill>
                  <a:schemeClr val="bg1"/>
                </a:solidFill>
                <a:latin typeface="Calibri" pitchFamily="34" charset="0"/>
              </a:rPr>
              <a:t>  highlighted in red</a:t>
            </a:r>
            <a:r>
              <a:rPr lang="en-US" altLang="zh-TW" sz="1200" dirty="0">
                <a:latin typeface="Calibri" pitchFamily="34" charset="0"/>
              </a:rPr>
              <a:t>. </a:t>
            </a:r>
            <a:br>
              <a:rPr lang="en-US" altLang="zh-TW" sz="1200" dirty="0">
                <a:latin typeface="Calibri" pitchFamily="34" charset="0"/>
              </a:rPr>
            </a:br>
            <a:r>
              <a:rPr lang="en-US" altLang="zh-TW" sz="1200" dirty="0">
                <a:latin typeface="Calibri" pitchFamily="34" charset="0"/>
              </a:rPr>
              <a:t>Marks may be deducted if  the entry submission exceeds the outlined number of slides allowed</a:t>
            </a:r>
            <a:endParaRPr lang="zh-TW" altLang="en-US" sz="1200" dirty="0">
              <a:latin typeface="Calibri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971550" y="846534"/>
            <a:ext cx="7056438" cy="2106216"/>
          </a:xfrm>
          <a:prstGeom prst="rect">
            <a:avLst/>
          </a:prstGeom>
          <a:ln w="19050">
            <a:solidFill>
              <a:schemeClr val="tx1">
                <a:lumMod val="50000"/>
                <a:lumOff val="50000"/>
                <a:alpha val="95000"/>
              </a:schemeClr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TW" sz="1500" dirty="0">
              <a:solidFill>
                <a:srgbClr val="CC00FF"/>
              </a:solidFill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TW" sz="1500" dirty="0">
                <a:solidFill>
                  <a:srgbClr val="7030A0"/>
                </a:solidFill>
              </a:rPr>
              <a:t>Please paste your media logo here</a:t>
            </a:r>
            <a:b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ea typeface="+mj-ea"/>
                <a:cs typeface="+mj-cs"/>
              </a:rPr>
            </a:b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0600" y="3028950"/>
            <a:ext cx="7543800" cy="1246495"/>
          </a:xfrm>
          <a:prstGeom prst="rect">
            <a:avLst/>
          </a:prstGeom>
          <a:noFill/>
          <a:ln w="3175"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TW" sz="1500" dirty="0">
                <a:solidFill>
                  <a:srgbClr val="CC00FF"/>
                </a:solidFill>
                <a:ea typeface="+mj-ea"/>
                <a:cs typeface="+mj-cs"/>
              </a:rPr>
              <a:t>Please provide the following information:</a:t>
            </a:r>
          </a:p>
          <a:p>
            <a:pPr marL="457200" indent="-457200">
              <a:defRPr/>
            </a:pPr>
            <a:r>
              <a:rPr lang="en-US" altLang="zh-TW" sz="1500" dirty="0">
                <a:solidFill>
                  <a:srgbClr val="7030A0"/>
                </a:solidFill>
                <a:ea typeface="+mj-ea"/>
                <a:cs typeface="+mj-cs"/>
              </a:rPr>
              <a:t>1. Name of Category</a:t>
            </a:r>
            <a:r>
              <a:rPr lang="en-US" altLang="zh-TW" sz="1000" dirty="0">
                <a:ea typeface="+mj-ea"/>
                <a:cs typeface="+mj-cs"/>
              </a:rPr>
              <a:t>: </a:t>
            </a:r>
            <a:r>
              <a:rPr lang="en-US" altLang="zh-TW" sz="1000" dirty="0"/>
              <a:t>(This template is for those who are entering </a:t>
            </a:r>
            <a:r>
              <a:rPr lang="en-US" altLang="zh-TW" sz="1000" b="1" dirty="0"/>
              <a:t>Media Campaign </a:t>
            </a:r>
            <a:r>
              <a:rPr lang="en-US" altLang="zh-TW" sz="1000" dirty="0"/>
              <a:t>categories) </a:t>
            </a:r>
            <a:endParaRPr lang="en-US" altLang="zh-TW" sz="1000" dirty="0">
              <a:ea typeface="+mj-ea"/>
              <a:cs typeface="+mj-cs"/>
            </a:endParaRPr>
          </a:p>
          <a:p>
            <a:pPr>
              <a:defRPr/>
            </a:pPr>
            <a:r>
              <a:rPr lang="en-US" altLang="zh-TW" sz="1500" dirty="0">
                <a:solidFill>
                  <a:srgbClr val="7030A0"/>
                </a:solidFill>
                <a:latin typeface="Calibri" pitchFamily="34" charset="0"/>
              </a:rPr>
              <a:t>2. Name of Media: </a:t>
            </a:r>
          </a:p>
          <a:p>
            <a:pPr>
              <a:defRPr/>
            </a:pPr>
            <a:r>
              <a:rPr lang="en-GB" altLang="zh-TW" sz="1500" dirty="0">
                <a:solidFill>
                  <a:srgbClr val="7030A0"/>
                </a:solidFill>
                <a:latin typeface="Calibri" pitchFamily="34" charset="0"/>
              </a:rPr>
              <a:t>3. Name of Client Organisation</a:t>
            </a:r>
            <a:r>
              <a:rPr lang="en-GB" sz="1500" dirty="0">
                <a:solidFill>
                  <a:srgbClr val="7030A0"/>
                </a:solidFill>
              </a:rPr>
              <a:t>: </a:t>
            </a:r>
          </a:p>
          <a:p>
            <a:pPr>
              <a:defRPr/>
            </a:pPr>
            <a:r>
              <a:rPr lang="en-GB" altLang="zh-TW" sz="1500" dirty="0">
                <a:solidFill>
                  <a:srgbClr val="7030A0"/>
                </a:solidFill>
                <a:latin typeface="Calibri" pitchFamily="34" charset="0"/>
              </a:rPr>
              <a:t>4. Name of Campaign: </a:t>
            </a:r>
            <a:endParaRPr lang="zh-TW" altLang="en-US" sz="1500" dirty="0">
              <a:solidFill>
                <a:srgbClr val="7030A0"/>
              </a:solidFill>
              <a:ea typeface="+mj-ea"/>
              <a:cs typeface="+mj-cs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52400" y="171451"/>
            <a:ext cx="5867400" cy="4024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25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4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j-ea"/>
                <a:cs typeface="Arial" pitchFamily="34" charset="0"/>
              </a:rPr>
              <a:t>Entry Details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+mj-ea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79388" y="97631"/>
            <a:ext cx="7561262" cy="529829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kumimoji="0" lang="en-US" altLang="zh-TW" sz="4000" b="1" dirty="0">
                <a:ea typeface="+mj-ea"/>
                <a:cs typeface="+mj-cs"/>
              </a:rPr>
              <a:t>Entry Video</a:t>
            </a:r>
            <a:endParaRPr kumimoji="0" lang="zh-TW" altLang="en-US" sz="4000" b="1" dirty="0">
              <a:ea typeface="+mj-ea"/>
              <a:cs typeface="+mj-cs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066800" y="1581150"/>
            <a:ext cx="7086600" cy="2286001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  <a:alpha val="95000"/>
              </a:schemeClr>
            </a:solidFill>
          </a:ln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en-US" altLang="zh-TW" sz="1600" dirty="0">
                <a:solidFill>
                  <a:srgbClr val="7030A0"/>
                </a:solidFill>
              </a:rPr>
              <a:t>Please paste the entry video link if there is any.</a:t>
            </a:r>
          </a:p>
          <a:p>
            <a:pPr algn="ctr">
              <a:defRPr/>
            </a:pPr>
            <a:r>
              <a:rPr lang="en-US" altLang="zh-TW" sz="1600" dirty="0">
                <a:solidFill>
                  <a:srgbClr val="7030A0"/>
                </a:solidFill>
              </a:rPr>
              <a:t>(optional but strongly recommended)</a:t>
            </a:r>
          </a:p>
          <a:p>
            <a:pPr algn="ctr">
              <a:defRPr/>
            </a:pPr>
            <a:endParaRPr lang="en-US" altLang="zh-TW" sz="1600" dirty="0">
              <a:solidFill>
                <a:srgbClr val="7030A0"/>
              </a:solidFill>
            </a:endParaRPr>
          </a:p>
          <a:p>
            <a:pPr algn="ctr">
              <a:defRPr/>
            </a:pPr>
            <a:r>
              <a:rPr lang="en-US" altLang="zh-TW" sz="1600" dirty="0">
                <a:solidFill>
                  <a:srgbClr val="7030A0"/>
                </a:solidFill>
              </a:rPr>
              <a:t>Maximum length of video is </a:t>
            </a:r>
            <a:r>
              <a:rPr lang="en-US" altLang="zh-TW" sz="1600" b="1" dirty="0">
                <a:solidFill>
                  <a:srgbClr val="7030A0"/>
                </a:solidFill>
              </a:rPr>
              <a:t>3 minutes</a:t>
            </a:r>
            <a:r>
              <a:rPr lang="en-US" altLang="zh-TW" sz="1600" dirty="0">
                <a:solidFill>
                  <a:srgbClr val="7030A0"/>
                </a:solidFill>
              </a:rPr>
              <a:t>. </a:t>
            </a:r>
            <a:br>
              <a:rPr lang="en-US" altLang="zh-TW" sz="1600" dirty="0">
                <a:solidFill>
                  <a:srgbClr val="7030A0"/>
                </a:solidFill>
              </a:rPr>
            </a:br>
            <a:endParaRPr lang="en-US" altLang="zh-TW" sz="1600" dirty="0">
              <a:solidFill>
                <a:srgbClr val="7030A0"/>
              </a:solidFill>
            </a:endParaRPr>
          </a:p>
          <a:p>
            <a:pPr algn="ctr">
              <a:defRPr/>
            </a:pPr>
            <a:endParaRPr lang="en-US" altLang="zh-TW" sz="1600" dirty="0">
              <a:solidFill>
                <a:srgbClr val="7030A0"/>
              </a:solidFill>
            </a:endParaRPr>
          </a:p>
          <a:p>
            <a:pPr algn="ctr">
              <a:defRPr/>
            </a:pPr>
            <a:endParaRPr lang="en-US" altLang="zh-TW" sz="1600" dirty="0">
              <a:solidFill>
                <a:srgbClr val="7030A0"/>
              </a:solidFill>
            </a:endParaRPr>
          </a:p>
          <a:p>
            <a:pPr algn="ctr">
              <a:defRPr/>
            </a:pPr>
            <a:r>
              <a:rPr lang="en-US" altLang="zh-TW" sz="1600" dirty="0">
                <a:solidFill>
                  <a:srgbClr val="7030A0"/>
                </a:solidFill>
              </a:rPr>
              <a:t>Password (if any):</a:t>
            </a:r>
            <a:endParaRPr lang="zh-TW" altLang="en-US" sz="1600" dirty="0">
              <a:solidFill>
                <a:srgbClr val="7030A0"/>
              </a:solidFill>
            </a:endParaRPr>
          </a:p>
        </p:txBody>
      </p:sp>
      <p:sp>
        <p:nvSpPr>
          <p:cNvPr id="8" name="TextBox 3"/>
          <p:cNvSpPr txBox="1">
            <a:spLocks noChangeArrowheads="1"/>
          </p:cNvSpPr>
          <p:nvPr/>
        </p:nvSpPr>
        <p:spPr bwMode="auto">
          <a:xfrm>
            <a:off x="0" y="4400550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TW" sz="1400" b="1" dirty="0">
                <a:solidFill>
                  <a:srgbClr val="FF0000"/>
                </a:solidFill>
                <a:latin typeface="+mj-lt"/>
              </a:rPr>
              <a:t>Only ONE video (no longer than three minutes) </a:t>
            </a:r>
            <a:r>
              <a:rPr lang="en-US" altLang="zh-TW" sz="1400" dirty="0">
                <a:solidFill>
                  <a:srgbClr val="FF0000"/>
                </a:solidFill>
                <a:latin typeface="+mj-lt"/>
              </a:rPr>
              <a:t>is accepted for each entry. </a:t>
            </a:r>
            <a:br>
              <a:rPr lang="en-US" altLang="zh-TW" sz="1400" dirty="0">
                <a:solidFill>
                  <a:srgbClr val="FF0000"/>
                </a:solidFill>
                <a:latin typeface="+mj-lt"/>
              </a:rPr>
            </a:br>
            <a:r>
              <a:rPr lang="en-US" altLang="zh-TW" sz="1400" dirty="0">
                <a:solidFill>
                  <a:srgbClr val="FF0000"/>
                </a:solidFill>
                <a:latin typeface="+mj-lt"/>
              </a:rPr>
              <a:t>Please upload your video to YouTube and set the privacy settings to “unlisted”.</a:t>
            </a:r>
            <a:endParaRPr lang="zh-TW" altLang="en-US" sz="1400" dirty="0">
              <a:solidFill>
                <a:srgbClr val="FF0000"/>
              </a:solidFill>
              <a:latin typeface="+mj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179388" y="97631"/>
            <a:ext cx="7561262" cy="529829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kumimoji="0" lang="en-US" altLang="zh-TW" sz="3200" b="1" dirty="0">
                <a:latin typeface="+mj-lt"/>
                <a:ea typeface="+mj-ea"/>
                <a:cs typeface="+mj-cs"/>
              </a:rPr>
              <a:t>Challenge</a:t>
            </a:r>
            <a:endParaRPr kumimoji="0" lang="zh-TW" altLang="en-US" sz="3200" b="1" dirty="0">
              <a:latin typeface="+mj-lt"/>
              <a:ea typeface="+mj-ea"/>
              <a:cs typeface="+mj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905000" y="57150"/>
            <a:ext cx="55626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lnSpc>
                <a:spcPts val="1000"/>
              </a:lnSpc>
              <a:defRPr/>
            </a:pPr>
            <a:r>
              <a:rPr lang="en-US" altLang="zh-TW" sz="1000" u="sng" dirty="0">
                <a:solidFill>
                  <a:srgbClr val="7030A0"/>
                </a:solidFill>
              </a:rPr>
              <a:t>(10%) Max. 1 slide</a:t>
            </a:r>
          </a:p>
          <a:p>
            <a:pPr>
              <a:lnSpc>
                <a:spcPts val="1000"/>
              </a:lnSpc>
              <a:buFont typeface="Arial" pitchFamily="34" charset="0"/>
              <a:buChar char="•"/>
            </a:pPr>
            <a:r>
              <a:rPr lang="en-US" altLang="zh-TW" sz="1000" dirty="0">
                <a:solidFill>
                  <a:srgbClr val="7030A0"/>
                </a:solidFill>
              </a:rPr>
              <a:t> Describe the market challenges you were operating in, for example, competitive landscape, and how   </a:t>
            </a:r>
          </a:p>
          <a:p>
            <a:pPr>
              <a:lnSpc>
                <a:spcPts val="1000"/>
              </a:lnSpc>
            </a:pPr>
            <a:r>
              <a:rPr lang="en-US" altLang="zh-TW" sz="1000" dirty="0">
                <a:solidFill>
                  <a:srgbClr val="7030A0"/>
                </a:solidFill>
              </a:rPr>
              <a:t>   you overcame those challenges. </a:t>
            </a:r>
          </a:p>
          <a:p>
            <a:pPr>
              <a:lnSpc>
                <a:spcPts val="1000"/>
              </a:lnSpc>
              <a:buFont typeface="Arial" pitchFamily="34" charset="0"/>
              <a:buChar char="•"/>
            </a:pPr>
            <a:r>
              <a:rPr lang="en-US" altLang="zh-TW" sz="1000" dirty="0">
                <a:solidFill>
                  <a:srgbClr val="7030A0"/>
                </a:solidFill>
              </a:rPr>
              <a:t> Any key statistics which help illustrate the scale of the challenge. </a:t>
            </a:r>
            <a:br>
              <a:rPr lang="en-US" altLang="zh-TW" sz="1000" dirty="0">
                <a:solidFill>
                  <a:srgbClr val="7030A0"/>
                </a:solidFill>
              </a:rPr>
            </a:br>
            <a:endParaRPr lang="en-US" altLang="zh-TW" sz="1000" dirty="0">
              <a:solidFill>
                <a:srgbClr val="7030A0"/>
              </a:solidFill>
            </a:endParaRPr>
          </a:p>
          <a:p>
            <a:pPr>
              <a:lnSpc>
                <a:spcPts val="1000"/>
              </a:lnSpc>
            </a:pPr>
            <a:r>
              <a:rPr lang="en-US" altLang="zh-TW" sz="1000" b="1" dirty="0">
                <a:solidFill>
                  <a:srgbClr val="7030A0"/>
                </a:solidFill>
              </a:rPr>
              <a:t>Reminder: Eligibility period – 1 May 2023 to 30 April 2024</a:t>
            </a:r>
            <a:endParaRPr lang="en-US" sz="1000" b="1" dirty="0">
              <a:solidFill>
                <a:srgbClr val="7030A0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04800" y="884621"/>
          <a:ext cx="8610600" cy="41560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05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053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181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新細明體" pitchFamily="18" charset="-120"/>
                        </a:rPr>
                        <a:t>Campaign Start Date: </a:t>
                      </a:r>
                      <a:endParaRPr lang="zh-TW" altLang="en-US" sz="1500" dirty="0">
                        <a:latin typeface="+mn-lt"/>
                      </a:endParaRPr>
                    </a:p>
                  </a:txBody>
                  <a:tcPr marT="34290" marB="3429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新細明體" pitchFamily="18" charset="-120"/>
                        </a:rPr>
                        <a:t>Campaign End Date:</a:t>
                      </a:r>
                      <a:endParaRPr lang="zh-TW" altLang="en-US" sz="1500" dirty="0">
                        <a:latin typeface="+mn-lt"/>
                      </a:endParaRPr>
                    </a:p>
                  </a:txBody>
                  <a:tcPr marT="34290" marB="3429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181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新細明體" pitchFamily="18" charset="-120"/>
                        </a:rPr>
                        <a:t>Target Audience:</a:t>
                      </a:r>
                      <a:endParaRPr lang="zh-TW" altLang="en-US" sz="1500" dirty="0">
                        <a:latin typeface="+mn-lt"/>
                      </a:endParaRPr>
                    </a:p>
                  </a:txBody>
                  <a:tcPr marT="34290" marB="3429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新細明體" pitchFamily="18" charset="-120"/>
                        </a:rPr>
                        <a:t>Budget (HKD):</a:t>
                      </a:r>
                      <a:endParaRPr lang="zh-TW" altLang="en-US" sz="1500" dirty="0">
                        <a:latin typeface="+mn-lt"/>
                      </a:endParaRPr>
                    </a:p>
                  </a:txBody>
                  <a:tcPr marT="34290" marB="3429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61653">
                <a:tc gridSpan="2">
                  <a:txBody>
                    <a:bodyPr/>
                    <a:lstStyle/>
                    <a:p>
                      <a:pPr marL="457200" indent="-457200">
                        <a:spcBef>
                          <a:spcPct val="20000"/>
                        </a:spcBef>
                        <a:defRPr/>
                      </a:pPr>
                      <a:r>
                        <a:rPr kumimoji="0" lang="en-US" altLang="zh-TW" sz="1500" dirty="0">
                          <a:latin typeface="+mn-lt"/>
                        </a:rPr>
                        <a:t>Key Objectives:</a:t>
                      </a:r>
                    </a:p>
                    <a:p>
                      <a:pPr marL="457200" indent="-457200">
                        <a:spcBef>
                          <a:spcPct val="20000"/>
                        </a:spcBef>
                        <a:defRPr/>
                      </a:pPr>
                      <a:endParaRPr kumimoji="0" lang="en-US" altLang="zh-TW" sz="1500" dirty="0">
                        <a:latin typeface="+mn-lt"/>
                      </a:endParaRPr>
                    </a:p>
                    <a:p>
                      <a:pPr marL="457200" indent="-457200">
                        <a:spcBef>
                          <a:spcPct val="20000"/>
                        </a:spcBef>
                        <a:defRPr/>
                      </a:pPr>
                      <a:endParaRPr kumimoji="0" lang="en-US" altLang="zh-TW" sz="1500" dirty="0">
                        <a:latin typeface="+mn-lt"/>
                      </a:endParaRPr>
                    </a:p>
                    <a:p>
                      <a:pPr marL="457200" indent="-457200">
                        <a:spcBef>
                          <a:spcPct val="20000"/>
                        </a:spcBef>
                        <a:defRPr/>
                      </a:pPr>
                      <a:r>
                        <a:rPr kumimoji="0" lang="en-US" altLang="zh-TW" sz="1500" dirty="0">
                          <a:latin typeface="+mn-lt"/>
                        </a:rPr>
                        <a:t>Market Challenge:</a:t>
                      </a:r>
                      <a:endParaRPr lang="zh-TW" altLang="en-US" sz="1500" dirty="0">
                        <a:latin typeface="+mn-lt"/>
                      </a:endParaRPr>
                    </a:p>
                  </a:txBody>
                  <a:tcPr marT="34290" marB="3429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179388" y="97631"/>
            <a:ext cx="7561262" cy="529829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kumimoji="0" lang="en-US" altLang="zh-TW" sz="3200" b="1" dirty="0">
                <a:latin typeface="+mj-lt"/>
                <a:ea typeface="+mj-ea"/>
                <a:cs typeface="+mj-cs"/>
              </a:rPr>
              <a:t>Strategy</a:t>
            </a:r>
            <a:endParaRPr kumimoji="0" lang="zh-TW" altLang="en-US" sz="3200" b="1" dirty="0">
              <a:latin typeface="+mj-lt"/>
              <a:ea typeface="+mj-ea"/>
              <a:cs typeface="+mj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905000" y="57150"/>
            <a:ext cx="55626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lnSpc>
                <a:spcPts val="1000"/>
              </a:lnSpc>
              <a:defRPr/>
            </a:pPr>
            <a:r>
              <a:rPr kumimoji="0" lang="en-US" altLang="zh-TW" sz="1000" u="sng" dirty="0">
                <a:solidFill>
                  <a:srgbClr val="7030A0"/>
                </a:solidFill>
                <a:latin typeface="+mn-lt"/>
                <a:ea typeface="+mn-ea"/>
              </a:rPr>
              <a:t>(30%) Max. 3 slides </a:t>
            </a:r>
            <a:r>
              <a:rPr lang="en-US" sz="1000" u="sng" dirty="0">
                <a:solidFill>
                  <a:srgbClr val="7030A0"/>
                </a:solidFill>
              </a:rPr>
              <a:t>, visuals included</a:t>
            </a:r>
            <a:r>
              <a:rPr kumimoji="0" lang="en-US" altLang="zh-TW" sz="1000" u="sng" dirty="0">
                <a:solidFill>
                  <a:srgbClr val="7030A0"/>
                </a:solidFill>
                <a:latin typeface="+mn-lt"/>
                <a:ea typeface="+mn-ea"/>
              </a:rPr>
              <a:t> – slide 1/3</a:t>
            </a:r>
          </a:p>
          <a:p>
            <a:pPr>
              <a:lnSpc>
                <a:spcPts val="1000"/>
              </a:lnSpc>
              <a:buFont typeface="Arial" pitchFamily="34" charset="0"/>
              <a:buChar char="•"/>
            </a:pPr>
            <a:r>
              <a:rPr lang="en-US" sz="1000" dirty="0">
                <a:solidFill>
                  <a:srgbClr val="7030A0"/>
                </a:solidFill>
              </a:rPr>
              <a:t> Description of the campaign/work/project. </a:t>
            </a:r>
          </a:p>
          <a:p>
            <a:pPr>
              <a:lnSpc>
                <a:spcPts val="1000"/>
              </a:lnSpc>
              <a:buFont typeface="Arial" pitchFamily="34" charset="0"/>
              <a:buChar char="•"/>
            </a:pPr>
            <a:r>
              <a:rPr lang="en-US" sz="1000" dirty="0">
                <a:solidFill>
                  <a:srgbClr val="7030A0"/>
                </a:solidFill>
              </a:rPr>
              <a:t> The core insight or idea the work was built on and an outline of your creative and media strategy. </a:t>
            </a:r>
          </a:p>
          <a:p>
            <a:pPr>
              <a:lnSpc>
                <a:spcPts val="1000"/>
              </a:lnSpc>
              <a:buFont typeface="Arial" pitchFamily="34" charset="0"/>
              <a:buChar char="•"/>
            </a:pPr>
            <a:r>
              <a:rPr lang="en-US" sz="1000" dirty="0">
                <a:solidFill>
                  <a:srgbClr val="7030A0"/>
                </a:solidFill>
              </a:rPr>
              <a:t> How were these developed to be both distinctive and powerful. </a:t>
            </a:r>
            <a:br>
              <a:rPr lang="en-US" sz="1000" dirty="0">
                <a:solidFill>
                  <a:srgbClr val="7030A0"/>
                </a:solidFill>
              </a:rPr>
            </a:br>
            <a:endParaRPr lang="en-US" sz="1000" dirty="0">
              <a:solidFill>
                <a:srgbClr val="7030A0"/>
              </a:solidFill>
            </a:endParaRPr>
          </a:p>
          <a:p>
            <a:pPr>
              <a:lnSpc>
                <a:spcPts val="1000"/>
              </a:lnSpc>
            </a:pPr>
            <a:r>
              <a:rPr lang="en-US" sz="1000" dirty="0">
                <a:solidFill>
                  <a:srgbClr val="7030A0"/>
                </a:solidFill>
              </a:rPr>
              <a:t>Mandatory information: </a:t>
            </a:r>
            <a:r>
              <a:rPr lang="en-US" sz="1000" b="1" dirty="0">
                <a:solidFill>
                  <a:srgbClr val="7030A0"/>
                </a:solidFill>
              </a:rPr>
              <a:t>Core strategy, campaign concept and creative rationale.</a:t>
            </a:r>
          </a:p>
        </p:txBody>
      </p:sp>
      <p:graphicFrame>
        <p:nvGraphicFramePr>
          <p:cNvPr id="6" name="Table 9"/>
          <p:cNvGraphicFramePr>
            <a:graphicFrameLocks noGrp="1"/>
          </p:cNvGraphicFramePr>
          <p:nvPr/>
        </p:nvGraphicFramePr>
        <p:xfrm>
          <a:off x="228600" y="895350"/>
          <a:ext cx="8686800" cy="403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038600">
                <a:tc>
                  <a:txBody>
                    <a:bodyPr/>
                    <a:lstStyle/>
                    <a:p>
                      <a:pPr>
                        <a:buFontTx/>
                        <a:buNone/>
                      </a:pPr>
                      <a:endParaRPr lang="zh-TW" altLang="en-US" sz="1600" b="0" i="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179388" y="97631"/>
            <a:ext cx="7561262" cy="529829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kumimoji="0" lang="en-US" altLang="zh-TW" sz="3200" b="1" dirty="0">
                <a:latin typeface="+mj-lt"/>
                <a:ea typeface="+mj-ea"/>
                <a:cs typeface="+mj-cs"/>
              </a:rPr>
              <a:t>Strategy</a:t>
            </a:r>
            <a:endParaRPr kumimoji="0" lang="zh-TW" altLang="en-US" sz="3200" b="1" dirty="0">
              <a:latin typeface="+mj-lt"/>
              <a:ea typeface="+mj-ea"/>
              <a:cs typeface="+mj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905000" y="57150"/>
            <a:ext cx="55626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lnSpc>
                <a:spcPts val="1000"/>
              </a:lnSpc>
              <a:defRPr/>
            </a:pPr>
            <a:r>
              <a:rPr kumimoji="0" lang="en-US" altLang="zh-TW" sz="1000" u="sng" dirty="0">
                <a:solidFill>
                  <a:srgbClr val="7030A0"/>
                </a:solidFill>
                <a:latin typeface="+mn-lt"/>
                <a:ea typeface="+mn-ea"/>
              </a:rPr>
              <a:t>(30%) Max. 3 slides </a:t>
            </a:r>
            <a:r>
              <a:rPr lang="en-US" sz="1000" u="sng" dirty="0">
                <a:solidFill>
                  <a:srgbClr val="7030A0"/>
                </a:solidFill>
              </a:rPr>
              <a:t>, visuals included</a:t>
            </a:r>
            <a:r>
              <a:rPr kumimoji="0" lang="en-US" altLang="zh-TW" sz="1000" u="sng" dirty="0">
                <a:solidFill>
                  <a:srgbClr val="7030A0"/>
                </a:solidFill>
                <a:latin typeface="+mn-lt"/>
                <a:ea typeface="+mn-ea"/>
              </a:rPr>
              <a:t> – slide 2/3</a:t>
            </a:r>
          </a:p>
          <a:p>
            <a:pPr>
              <a:lnSpc>
                <a:spcPts val="1000"/>
              </a:lnSpc>
              <a:buFont typeface="Arial" pitchFamily="34" charset="0"/>
              <a:buChar char="•"/>
            </a:pPr>
            <a:r>
              <a:rPr lang="en-US" sz="1000" dirty="0">
                <a:solidFill>
                  <a:srgbClr val="7030A0"/>
                </a:solidFill>
              </a:rPr>
              <a:t> Description of the campaign/work/project. </a:t>
            </a:r>
          </a:p>
          <a:p>
            <a:pPr>
              <a:lnSpc>
                <a:spcPts val="1000"/>
              </a:lnSpc>
              <a:buFont typeface="Arial" pitchFamily="34" charset="0"/>
              <a:buChar char="•"/>
            </a:pPr>
            <a:r>
              <a:rPr lang="en-US" sz="1000" dirty="0">
                <a:solidFill>
                  <a:srgbClr val="7030A0"/>
                </a:solidFill>
              </a:rPr>
              <a:t> The core insight or idea the work was built on and an outline of your creative and media strategy. </a:t>
            </a:r>
          </a:p>
          <a:p>
            <a:pPr>
              <a:lnSpc>
                <a:spcPts val="1000"/>
              </a:lnSpc>
              <a:buFont typeface="Arial" pitchFamily="34" charset="0"/>
              <a:buChar char="•"/>
            </a:pPr>
            <a:r>
              <a:rPr lang="en-US" sz="1000" dirty="0">
                <a:solidFill>
                  <a:srgbClr val="7030A0"/>
                </a:solidFill>
              </a:rPr>
              <a:t> How were these developed to be both distinctive and powerful. </a:t>
            </a:r>
            <a:br>
              <a:rPr lang="en-US" sz="1000" dirty="0">
                <a:solidFill>
                  <a:srgbClr val="7030A0"/>
                </a:solidFill>
              </a:rPr>
            </a:br>
            <a:endParaRPr lang="en-US" sz="1000" dirty="0">
              <a:solidFill>
                <a:srgbClr val="7030A0"/>
              </a:solidFill>
            </a:endParaRPr>
          </a:p>
          <a:p>
            <a:pPr>
              <a:lnSpc>
                <a:spcPts val="1000"/>
              </a:lnSpc>
            </a:pPr>
            <a:r>
              <a:rPr lang="en-US" sz="1000" dirty="0">
                <a:solidFill>
                  <a:srgbClr val="7030A0"/>
                </a:solidFill>
              </a:rPr>
              <a:t>Mandatory information: </a:t>
            </a:r>
            <a:r>
              <a:rPr lang="en-US" sz="1000" b="1" dirty="0">
                <a:solidFill>
                  <a:srgbClr val="7030A0"/>
                </a:solidFill>
              </a:rPr>
              <a:t>Core strategy, campaign concept and creative rationale.</a:t>
            </a:r>
          </a:p>
        </p:txBody>
      </p:sp>
      <p:graphicFrame>
        <p:nvGraphicFramePr>
          <p:cNvPr id="6" name="Table 9"/>
          <p:cNvGraphicFramePr>
            <a:graphicFrameLocks noGrp="1"/>
          </p:cNvGraphicFramePr>
          <p:nvPr/>
        </p:nvGraphicFramePr>
        <p:xfrm>
          <a:off x="228600" y="895350"/>
          <a:ext cx="8686800" cy="403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038600">
                <a:tc>
                  <a:txBody>
                    <a:bodyPr/>
                    <a:lstStyle/>
                    <a:p>
                      <a:pPr>
                        <a:buFontTx/>
                        <a:buNone/>
                      </a:pPr>
                      <a:endParaRPr lang="zh-TW" altLang="en-US" sz="1600" b="0" i="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179388" y="97631"/>
            <a:ext cx="7561262" cy="529829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kumimoji="0" lang="en-US" altLang="zh-TW" sz="3200" b="1" dirty="0">
                <a:latin typeface="+mj-lt"/>
                <a:ea typeface="+mj-ea"/>
                <a:cs typeface="+mj-cs"/>
              </a:rPr>
              <a:t>Strategy</a:t>
            </a:r>
            <a:endParaRPr kumimoji="0" lang="zh-TW" altLang="en-US" sz="3200" b="1" dirty="0">
              <a:latin typeface="+mj-lt"/>
              <a:ea typeface="+mj-ea"/>
              <a:cs typeface="+mj-cs"/>
            </a:endParaRPr>
          </a:p>
        </p:txBody>
      </p:sp>
      <p:graphicFrame>
        <p:nvGraphicFramePr>
          <p:cNvPr id="6" name="Table 9"/>
          <p:cNvGraphicFramePr>
            <a:graphicFrameLocks noGrp="1"/>
          </p:cNvGraphicFramePr>
          <p:nvPr/>
        </p:nvGraphicFramePr>
        <p:xfrm>
          <a:off x="228600" y="895350"/>
          <a:ext cx="8686800" cy="403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038600">
                <a:tc>
                  <a:txBody>
                    <a:bodyPr/>
                    <a:lstStyle/>
                    <a:p>
                      <a:pPr>
                        <a:buFontTx/>
                        <a:buNone/>
                      </a:pPr>
                      <a:endParaRPr lang="zh-TW" altLang="en-US" sz="1600" b="0" i="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Rectangle 7"/>
          <p:cNvSpPr/>
          <p:nvPr/>
        </p:nvSpPr>
        <p:spPr>
          <a:xfrm>
            <a:off x="1905000" y="57150"/>
            <a:ext cx="55626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lnSpc>
                <a:spcPts val="1000"/>
              </a:lnSpc>
              <a:defRPr/>
            </a:pPr>
            <a:r>
              <a:rPr kumimoji="0" lang="en-US" altLang="zh-TW" sz="1000" u="sng" dirty="0">
                <a:solidFill>
                  <a:srgbClr val="7030A0"/>
                </a:solidFill>
                <a:latin typeface="+mn-lt"/>
                <a:ea typeface="+mn-ea"/>
              </a:rPr>
              <a:t>(30%) Max. 3 slides </a:t>
            </a:r>
            <a:r>
              <a:rPr lang="en-US" sz="1000" u="sng" dirty="0">
                <a:solidFill>
                  <a:srgbClr val="7030A0"/>
                </a:solidFill>
              </a:rPr>
              <a:t>, visuals included</a:t>
            </a:r>
            <a:r>
              <a:rPr kumimoji="0" lang="en-US" altLang="zh-TW" sz="1000" u="sng" dirty="0">
                <a:solidFill>
                  <a:srgbClr val="7030A0"/>
                </a:solidFill>
                <a:latin typeface="+mn-lt"/>
                <a:ea typeface="+mn-ea"/>
              </a:rPr>
              <a:t> – slide </a:t>
            </a:r>
            <a:r>
              <a:rPr lang="en-US" altLang="zh-TW" sz="1000" u="sng" dirty="0">
                <a:solidFill>
                  <a:srgbClr val="7030A0"/>
                </a:solidFill>
              </a:rPr>
              <a:t>3</a:t>
            </a:r>
            <a:r>
              <a:rPr kumimoji="0" lang="en-US" altLang="zh-TW" sz="1000" u="sng" dirty="0">
                <a:solidFill>
                  <a:srgbClr val="7030A0"/>
                </a:solidFill>
                <a:latin typeface="+mn-lt"/>
                <a:ea typeface="+mn-ea"/>
              </a:rPr>
              <a:t>/3</a:t>
            </a:r>
          </a:p>
          <a:p>
            <a:pPr>
              <a:lnSpc>
                <a:spcPts val="1000"/>
              </a:lnSpc>
              <a:buFont typeface="Arial" pitchFamily="34" charset="0"/>
              <a:buChar char="•"/>
            </a:pPr>
            <a:r>
              <a:rPr lang="en-US" sz="1000" dirty="0">
                <a:solidFill>
                  <a:srgbClr val="7030A0"/>
                </a:solidFill>
              </a:rPr>
              <a:t> Description of the campaign/work/project. </a:t>
            </a:r>
          </a:p>
          <a:p>
            <a:pPr>
              <a:lnSpc>
                <a:spcPts val="1000"/>
              </a:lnSpc>
              <a:buFont typeface="Arial" pitchFamily="34" charset="0"/>
              <a:buChar char="•"/>
            </a:pPr>
            <a:r>
              <a:rPr lang="en-US" sz="1000" dirty="0">
                <a:solidFill>
                  <a:srgbClr val="7030A0"/>
                </a:solidFill>
              </a:rPr>
              <a:t> The core insight or idea the work was built on and an outline of your creative and media strategy. </a:t>
            </a:r>
          </a:p>
          <a:p>
            <a:pPr>
              <a:lnSpc>
                <a:spcPts val="1000"/>
              </a:lnSpc>
              <a:buFont typeface="Arial" pitchFamily="34" charset="0"/>
              <a:buChar char="•"/>
            </a:pPr>
            <a:r>
              <a:rPr lang="en-US" sz="1000" dirty="0">
                <a:solidFill>
                  <a:srgbClr val="7030A0"/>
                </a:solidFill>
              </a:rPr>
              <a:t> How were these developed to be both distinctive and powerful. </a:t>
            </a:r>
            <a:br>
              <a:rPr lang="en-US" sz="1000" dirty="0">
                <a:solidFill>
                  <a:srgbClr val="7030A0"/>
                </a:solidFill>
              </a:rPr>
            </a:br>
            <a:endParaRPr lang="en-US" sz="1000" dirty="0">
              <a:solidFill>
                <a:srgbClr val="7030A0"/>
              </a:solidFill>
            </a:endParaRPr>
          </a:p>
          <a:p>
            <a:pPr>
              <a:lnSpc>
                <a:spcPts val="1000"/>
              </a:lnSpc>
            </a:pPr>
            <a:r>
              <a:rPr lang="en-US" sz="1000" dirty="0">
                <a:solidFill>
                  <a:srgbClr val="7030A0"/>
                </a:solidFill>
              </a:rPr>
              <a:t>Mandatory information: </a:t>
            </a:r>
            <a:r>
              <a:rPr lang="en-US" sz="1000" b="1" dirty="0">
                <a:solidFill>
                  <a:srgbClr val="7030A0"/>
                </a:solidFill>
              </a:rPr>
              <a:t>Core strategy, campaign concept and creative rationale.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79388" y="97631"/>
            <a:ext cx="7561262" cy="529829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kumimoji="0" lang="en-US" altLang="zh-TW" sz="3200" b="1" dirty="0">
                <a:latin typeface="+mj-lt"/>
                <a:ea typeface="+mj-ea"/>
                <a:cs typeface="+mj-cs"/>
              </a:rPr>
              <a:t>Execution</a:t>
            </a:r>
            <a:endParaRPr kumimoji="0" lang="zh-TW" altLang="en-US" sz="3200" b="1" dirty="0">
              <a:latin typeface="+mj-lt"/>
              <a:ea typeface="+mj-ea"/>
              <a:cs typeface="+mj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905000" y="57150"/>
            <a:ext cx="5562600" cy="515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lnSpc>
                <a:spcPts val="1100"/>
              </a:lnSpc>
              <a:defRPr/>
            </a:pPr>
            <a:r>
              <a:rPr lang="en-US" altLang="zh-TW" sz="1000" u="sng" dirty="0">
                <a:solidFill>
                  <a:srgbClr val="7030A0"/>
                </a:solidFill>
              </a:rPr>
              <a:t>(30%) Max. 3 slides , visuals included – slide 1/3</a:t>
            </a:r>
          </a:p>
          <a:p>
            <a:pPr>
              <a:lnSpc>
                <a:spcPts val="1100"/>
              </a:lnSpc>
              <a:buFont typeface="Arial" pitchFamily="34" charset="0"/>
              <a:buChar char="•"/>
            </a:pPr>
            <a:r>
              <a:rPr lang="en-US" altLang="zh-TW" sz="1000" dirty="0">
                <a:solidFill>
                  <a:srgbClr val="7030A0"/>
                </a:solidFill>
              </a:rPr>
              <a:t> An overview of how your media thinking was implemented. </a:t>
            </a:r>
          </a:p>
          <a:p>
            <a:pPr>
              <a:lnSpc>
                <a:spcPts val="1100"/>
              </a:lnSpc>
              <a:buFont typeface="Arial" pitchFamily="34" charset="0"/>
              <a:buChar char="•"/>
            </a:pPr>
            <a:r>
              <a:rPr lang="en-US" altLang="zh-TW" sz="1000" dirty="0">
                <a:solidFill>
                  <a:srgbClr val="7030A0"/>
                </a:solidFill>
              </a:rPr>
              <a:t> The different tactics/ elements used within the campaign/project and their respective roles.</a:t>
            </a:r>
          </a:p>
        </p:txBody>
      </p:sp>
      <p:graphicFrame>
        <p:nvGraphicFramePr>
          <p:cNvPr id="9" name="Table 9"/>
          <p:cNvGraphicFramePr>
            <a:graphicFrameLocks noGrp="1"/>
          </p:cNvGraphicFramePr>
          <p:nvPr/>
        </p:nvGraphicFramePr>
        <p:xfrm>
          <a:off x="228600" y="895350"/>
          <a:ext cx="8686800" cy="403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038600">
                <a:tc>
                  <a:txBody>
                    <a:bodyPr/>
                    <a:lstStyle/>
                    <a:p>
                      <a:pPr>
                        <a:buFontTx/>
                        <a:buNone/>
                      </a:pPr>
                      <a:endParaRPr lang="zh-TW" altLang="en-US" sz="1600" b="0" i="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79388" y="97631"/>
            <a:ext cx="7561262" cy="529829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kumimoji="0" lang="en-US" altLang="zh-TW" sz="3200" b="1" dirty="0">
                <a:latin typeface="+mj-lt"/>
                <a:ea typeface="+mj-ea"/>
                <a:cs typeface="+mj-cs"/>
              </a:rPr>
              <a:t>Execution</a:t>
            </a:r>
            <a:endParaRPr kumimoji="0" lang="zh-TW" altLang="en-US" sz="3200" b="1" dirty="0">
              <a:latin typeface="+mj-lt"/>
              <a:ea typeface="+mj-ea"/>
              <a:cs typeface="+mj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905000" y="57150"/>
            <a:ext cx="5562600" cy="515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lnSpc>
                <a:spcPts val="1100"/>
              </a:lnSpc>
              <a:defRPr/>
            </a:pPr>
            <a:r>
              <a:rPr lang="en-US" altLang="zh-TW" sz="1000" u="sng" dirty="0">
                <a:solidFill>
                  <a:srgbClr val="7030A0"/>
                </a:solidFill>
              </a:rPr>
              <a:t>(30%) Max. 3 slides , visuals included – slide 2/3</a:t>
            </a:r>
          </a:p>
          <a:p>
            <a:pPr>
              <a:lnSpc>
                <a:spcPts val="1100"/>
              </a:lnSpc>
              <a:buFont typeface="Arial" pitchFamily="34" charset="0"/>
              <a:buChar char="•"/>
            </a:pPr>
            <a:r>
              <a:rPr lang="en-US" altLang="zh-TW" sz="1000" dirty="0">
                <a:solidFill>
                  <a:srgbClr val="7030A0"/>
                </a:solidFill>
              </a:rPr>
              <a:t> An overview of how your media thinking was implemented. </a:t>
            </a:r>
          </a:p>
          <a:p>
            <a:pPr>
              <a:lnSpc>
                <a:spcPts val="1100"/>
              </a:lnSpc>
              <a:buFont typeface="Arial" pitchFamily="34" charset="0"/>
              <a:buChar char="•"/>
            </a:pPr>
            <a:r>
              <a:rPr lang="en-US" altLang="zh-TW" sz="1000" dirty="0">
                <a:solidFill>
                  <a:srgbClr val="7030A0"/>
                </a:solidFill>
              </a:rPr>
              <a:t> The different tactics/ elements used within the campaign/project and their respective roles.</a:t>
            </a:r>
          </a:p>
        </p:txBody>
      </p:sp>
      <p:graphicFrame>
        <p:nvGraphicFramePr>
          <p:cNvPr id="9" name="Table 9"/>
          <p:cNvGraphicFramePr>
            <a:graphicFrameLocks noGrp="1"/>
          </p:cNvGraphicFramePr>
          <p:nvPr/>
        </p:nvGraphicFramePr>
        <p:xfrm>
          <a:off x="228600" y="895350"/>
          <a:ext cx="8686800" cy="403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038600">
                <a:tc>
                  <a:txBody>
                    <a:bodyPr/>
                    <a:lstStyle/>
                    <a:p>
                      <a:pPr>
                        <a:buFontTx/>
                        <a:buNone/>
                      </a:pPr>
                      <a:endParaRPr lang="zh-TW" altLang="en-US" sz="1600" b="0" i="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595</TotalTime>
  <Words>711</Words>
  <Application>Microsoft Office PowerPoint</Application>
  <PresentationFormat>On-screen Show (16:9)</PresentationFormat>
  <Paragraphs>75</Paragraphs>
  <Slides>12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Calibri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at Buffalo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ENTRY SUBMISSION  DOCUMENT TEMPLATE</dc:title>
  <dc:creator>Andy</dc:creator>
  <cp:lastModifiedBy>Selina Kwok</cp:lastModifiedBy>
  <cp:revision>94</cp:revision>
  <dcterms:created xsi:type="dcterms:W3CDTF">2015-09-21T09:08:18Z</dcterms:created>
  <dcterms:modified xsi:type="dcterms:W3CDTF">2024-04-16T06:26:51Z</dcterms:modified>
</cp:coreProperties>
</file>